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7.jpg" ContentType="image/jpeg"/>
  <Override PartName="/ppt/media/image28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331" r:id="rId3"/>
    <p:sldId id="334" r:id="rId4"/>
    <p:sldId id="332" r:id="rId5"/>
    <p:sldId id="350" r:id="rId6"/>
    <p:sldId id="351" r:id="rId7"/>
    <p:sldId id="336" r:id="rId8"/>
    <p:sldId id="344" r:id="rId9"/>
    <p:sldId id="345" r:id="rId10"/>
    <p:sldId id="346" r:id="rId11"/>
    <p:sldId id="348" r:id="rId12"/>
    <p:sldId id="354" r:id="rId13"/>
    <p:sldId id="339" r:id="rId14"/>
    <p:sldId id="340" r:id="rId15"/>
    <p:sldId id="338" r:id="rId16"/>
    <p:sldId id="341" r:id="rId17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6"/>
    <p:restoredTop sz="94658"/>
  </p:normalViewPr>
  <p:slideViewPr>
    <p:cSldViewPr>
      <p:cViewPr varScale="1">
        <p:scale>
          <a:sx n="78" d="100"/>
          <a:sy n="78" d="100"/>
        </p:scale>
        <p:origin x="1766" y="62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1646B-BCAD-4BAB-8AEF-14453ACF84BD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84C89-E34D-49F4-8BAD-70AA23B70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4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3D6C9-B381-400B-9691-26975EC502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5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chemeClr val="bg1"/>
                </a:solidFill>
                <a:latin typeface="Times New Roman"/>
                <a:cs typeface="Times New Roman"/>
              </a:rPr>
              <a:t> 택배 출입 시스템 </a:t>
            </a:r>
            <a:r>
              <a:rPr lang="en-US" altLang="ko-KR" sz="3600" spc="-5" dirty="0">
                <a:solidFill>
                  <a:schemeClr val="bg1"/>
                </a:solidFill>
                <a:latin typeface="Times New Roman"/>
                <a:cs typeface="Times New Roman"/>
              </a:rPr>
              <a:t>(Parcel Access System)</a:t>
            </a:r>
            <a:endParaRPr sz="3600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2020105653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임재영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0791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관리자는 아이디와 비밀번호를 사용하여 로그인한다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79508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Serializer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를 사용하여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Post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모델 객체를 관리한다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Post </a:t>
            </a:r>
            <a:r>
              <a:rPr lang="ko-KR" altLang="en-US" sz="1200" kern="0" spc="-5" dirty="0">
                <a:latin typeface="+mn-ea"/>
                <a:cs typeface="Malgun Gothic"/>
              </a:rPr>
              <a:t>방식을 사용하여 </a:t>
            </a:r>
            <a:r>
              <a:rPr lang="en-US" altLang="ko-KR" sz="1200" kern="0" spc="-5" dirty="0">
                <a:latin typeface="+mn-ea"/>
                <a:cs typeface="Malgun Gothic"/>
              </a:rPr>
              <a:t>Image</a:t>
            </a:r>
            <a:r>
              <a:rPr lang="ko-KR" altLang="en-US" sz="1200" kern="0" spc="-5" dirty="0">
                <a:latin typeface="+mn-ea"/>
                <a:cs typeface="Malgun Gothic"/>
              </a:rPr>
              <a:t>를 등록한다</a:t>
            </a:r>
            <a:r>
              <a:rPr lang="en-US" altLang="ko-KR" sz="1200" kern="0" spc="-5" dirty="0">
                <a:latin typeface="+mn-ea"/>
                <a:cs typeface="Malgun Gothic"/>
              </a:rPr>
              <a:t>.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795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Get </a:t>
            </a:r>
            <a:r>
              <a:rPr lang="ko-KR" altLang="en-US" sz="1200" kern="0" spc="-5" dirty="0">
                <a:latin typeface="+mn-ea"/>
                <a:cs typeface="Malgun Gothic"/>
              </a:rPr>
              <a:t>방식을 사용하여 </a:t>
            </a:r>
            <a:r>
              <a:rPr lang="en-US" altLang="ko-KR" sz="1200" kern="0" spc="-5" dirty="0">
                <a:latin typeface="+mn-ea"/>
                <a:cs typeface="Malgun Gothic"/>
              </a:rPr>
              <a:t>Image </a:t>
            </a:r>
            <a:r>
              <a:rPr lang="ko-KR" altLang="en-US" sz="1200" kern="0" spc="-5" dirty="0">
                <a:latin typeface="+mn-ea"/>
                <a:cs typeface="Malgun Gothic"/>
              </a:rPr>
              <a:t>목록을 가져온다</a:t>
            </a:r>
            <a:r>
              <a:rPr lang="en-US" altLang="ko-KR" sz="1200" kern="0" spc="-5" dirty="0">
                <a:latin typeface="+mn-ea"/>
                <a:cs typeface="Malgun Gothic"/>
              </a:rPr>
              <a:t>.</a:t>
            </a:r>
          </a:p>
        </p:txBody>
      </p:sp>
      <p:pic>
        <p:nvPicPr>
          <p:cNvPr id="8" name="그림 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5C803EA-200F-4F92-04AF-D41B6E11EE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2" y="1938089"/>
            <a:ext cx="3236726" cy="1719511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1F1D25E-DD2B-58F5-EA68-C2ADAD330E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82" y="1938089"/>
            <a:ext cx="3236726" cy="1719511"/>
          </a:xfrm>
          <a:prstGeom prst="rect">
            <a:avLst/>
          </a:prstGeom>
        </p:spPr>
      </p:pic>
      <p:pic>
        <p:nvPicPr>
          <p:cNvPr id="12" name="그림 1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4E27876-A94F-E552-9FEA-03DC251DEA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94" y="4846513"/>
            <a:ext cx="3236724" cy="1719510"/>
          </a:xfrm>
          <a:prstGeom prst="rect">
            <a:avLst/>
          </a:prstGeom>
        </p:spPr>
      </p:pic>
      <p:pic>
        <p:nvPicPr>
          <p:cNvPr id="16" name="그림 15" descr="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AD8981A3-89A2-01A3-6781-DE9B70297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82" y="4846513"/>
            <a:ext cx="3236724" cy="17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0791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동기화 버튼을 사용하여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Image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목록을 확인한다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79508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Get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방식을 사용하여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Image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목록을 가져온다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979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Image </a:t>
            </a:r>
            <a:r>
              <a:rPr lang="ko-KR" altLang="en-US" sz="1200" kern="0" spc="-5" dirty="0">
                <a:latin typeface="+mn-ea"/>
                <a:cs typeface="Malgun Gothic"/>
              </a:rPr>
              <a:t>목록을 사용하여 택배의 출입 장면을 확인한다</a:t>
            </a:r>
            <a:r>
              <a:rPr lang="en-US" altLang="ko-KR" sz="1200" kern="0" spc="-5" dirty="0">
                <a:latin typeface="+mn-ea"/>
                <a:cs typeface="Malgun Gothic"/>
              </a:rPr>
              <a:t>.</a:t>
            </a:r>
          </a:p>
        </p:txBody>
      </p:sp>
      <p:pic>
        <p:nvPicPr>
          <p:cNvPr id="8" name="그림 7" descr="텍스트, 스크린샷, 소프트웨어, 휴대 전화이(가) 표시된 사진&#10;&#10;자동 생성된 설명">
            <a:extLst>
              <a:ext uri="{FF2B5EF4-FFF2-40B4-BE49-F238E27FC236}">
                <a16:creationId xmlns:a16="http://schemas.microsoft.com/office/drawing/2014/main" id="{3FB52451-58C6-14D5-7F09-04D9DFE9D1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06" y="1955829"/>
            <a:ext cx="3203334" cy="1701771"/>
          </a:xfrm>
          <a:prstGeom prst="rect">
            <a:avLst/>
          </a:prstGeom>
        </p:spPr>
      </p:pic>
      <p:pic>
        <p:nvPicPr>
          <p:cNvPr id="10" name="그림 9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36C55D8A-8230-C868-9120-352945D5A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88" y="5018355"/>
            <a:ext cx="3203334" cy="1701771"/>
          </a:xfrm>
          <a:prstGeom prst="rect">
            <a:avLst/>
          </a:prstGeom>
        </p:spPr>
      </p:pic>
      <p:pic>
        <p:nvPicPr>
          <p:cNvPr id="12" name="그림 11" descr="스크린샷, 패턴, 직사각형, 예술이(가) 표시된 사진&#10;&#10;자동 생성된 설명">
            <a:extLst>
              <a:ext uri="{FF2B5EF4-FFF2-40B4-BE49-F238E27FC236}">
                <a16:creationId xmlns:a16="http://schemas.microsoft.com/office/drawing/2014/main" id="{0156A150-AA6E-F208-72C6-C6392F2E89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78" y="1955829"/>
            <a:ext cx="3203334" cy="17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24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택배의 출입을 기록한다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.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택배가 보관함에 들어오면 </a:t>
            </a:r>
            <a:r>
              <a:rPr lang="en-US" altLang="ko-KR" sz="1800" dirty="0">
                <a:latin typeface="+mn-ea"/>
                <a:cs typeface="Gulim"/>
              </a:rPr>
              <a:t>Edge </a:t>
            </a:r>
            <a:r>
              <a:rPr lang="ko-KR" altLang="en-US" sz="1800" dirty="0">
                <a:latin typeface="+mn-ea"/>
                <a:cs typeface="Gulim"/>
              </a:rPr>
              <a:t>시스템에서 </a:t>
            </a:r>
            <a:r>
              <a:rPr lang="en-US" altLang="ko-KR" sz="1800" dirty="0">
                <a:latin typeface="+mn-ea"/>
                <a:cs typeface="Gulim"/>
              </a:rPr>
              <a:t>YOLOv5 </a:t>
            </a:r>
            <a:r>
              <a:rPr lang="ko-KR" altLang="en-US" sz="1800" dirty="0">
                <a:latin typeface="+mn-ea"/>
                <a:cs typeface="Gulim"/>
              </a:rPr>
              <a:t>모델을 사용하여 택배를 감지하고 추적한다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택배 상태에 변화가 발생하면 블로그에 출입 시간이 기록된다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관리자는 웹에서</a:t>
            </a:r>
            <a:r>
              <a:rPr lang="en-US" altLang="ko-KR" dirty="0">
                <a:latin typeface="+mn-ea"/>
                <a:cs typeface="Gulim"/>
              </a:rPr>
              <a:t> </a:t>
            </a:r>
            <a:r>
              <a:rPr lang="ko-KR" altLang="en-US" dirty="0">
                <a:latin typeface="+mn-ea"/>
                <a:cs typeface="Gulim"/>
              </a:rPr>
              <a:t>택배의 출입 시간을 확인하고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en-US" altLang="ko-KR" sz="1800" dirty="0">
                <a:latin typeface="+mn-ea"/>
                <a:cs typeface="Gulim"/>
              </a:rPr>
              <a:t> </a:t>
            </a:r>
            <a:r>
              <a:rPr lang="ko-KR" altLang="en-US" sz="1800" dirty="0">
                <a:latin typeface="+mn-ea"/>
                <a:cs typeface="Gulim"/>
              </a:rPr>
              <a:t>사용자는 앱에서 택배의 출입 장면을 확인한다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  <a:endParaRPr sz="1800" dirty="0">
              <a:latin typeface="+mn-ea"/>
              <a:cs typeface="Gulim"/>
            </a:endParaRPr>
          </a:p>
        </p:txBody>
      </p:sp>
      <p:pic>
        <p:nvPicPr>
          <p:cNvPr id="5" name="그림 4" descr="텍스트, 선반, 실내, 벽이(가) 표시된 사진&#10;&#10;자동 생성된 설명">
            <a:extLst>
              <a:ext uri="{FF2B5EF4-FFF2-40B4-BE49-F238E27FC236}">
                <a16:creationId xmlns:a16="http://schemas.microsoft.com/office/drawing/2014/main" id="{7D287310-309F-C41D-F597-B33363B6C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9661"/>
            <a:ext cx="2041629" cy="1531221"/>
          </a:xfrm>
          <a:prstGeom prst="rect">
            <a:avLst/>
          </a:prstGeom>
        </p:spPr>
      </p:pic>
      <p:pic>
        <p:nvPicPr>
          <p:cNvPr id="6" name="그림 5" descr="텍스트, 선반, 실내, 벽이(가) 표시된 사진&#10;&#10;자동 생성된 설명">
            <a:extLst>
              <a:ext uri="{FF2B5EF4-FFF2-40B4-BE49-F238E27FC236}">
                <a16:creationId xmlns:a16="http://schemas.microsoft.com/office/drawing/2014/main" id="{1D7DA212-FE6C-E5F9-0452-E29CAAE5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29" y="3369661"/>
            <a:ext cx="2117830" cy="1531222"/>
          </a:xfrm>
          <a:prstGeom prst="rect">
            <a:avLst/>
          </a:prstGeom>
        </p:spPr>
      </p:pic>
      <p:pic>
        <p:nvPicPr>
          <p:cNvPr id="8" name="그림 7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81736277-78E7-7DE2-9E76-28DA3BD58A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51" y="3369655"/>
            <a:ext cx="2882294" cy="1531219"/>
          </a:xfrm>
          <a:prstGeom prst="rect">
            <a:avLst/>
          </a:prstGeom>
        </p:spPr>
      </p:pic>
      <p:pic>
        <p:nvPicPr>
          <p:cNvPr id="10" name="그림 9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4B88D3DA-EEDD-0BE8-E9E1-0919E33663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59" y="3369660"/>
            <a:ext cx="2882292" cy="153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5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6908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모델 훈련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중 에러 발생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dirty="0">
                <a:latin typeface="+mn-ea"/>
                <a:cs typeface="Gulim"/>
              </a:rPr>
              <a:t>Segmentation Fault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sz="1800" dirty="0">
                <a:latin typeface="+mn-ea"/>
                <a:cs typeface="Gulim"/>
              </a:rPr>
              <a:t>Mem</a:t>
            </a:r>
            <a:r>
              <a:rPr lang="en-US" dirty="0">
                <a:latin typeface="+mn-ea"/>
                <a:cs typeface="Gulim"/>
              </a:rPr>
              <a:t>ory Error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sz="1800" dirty="0">
                <a:latin typeface="+mn-ea"/>
                <a:cs typeface="Gulim"/>
              </a:rPr>
              <a:t>OS Error</a:t>
            </a:r>
            <a:endParaRPr sz="1800" dirty="0">
              <a:latin typeface="+mn-ea"/>
              <a:cs typeface="Gulim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FF52B37-A08D-D7E8-7D41-DF7D45D44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4969370"/>
            <a:ext cx="9906000" cy="107685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A599B32-2564-B550-36F0-726CDFC0A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3892517"/>
            <a:ext cx="9906000" cy="1076853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39E4F98-45B1-C0D2-6D35-353DB1CE6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2815664"/>
            <a:ext cx="9906000" cy="10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5" name="bandicam 2024-12-17 22-35-32-878">
            <a:hlinkClick r:id="" action="ppaction://media"/>
            <a:extLst>
              <a:ext uri="{FF2B5EF4-FFF2-40B4-BE49-F238E27FC236}">
                <a16:creationId xmlns:a16="http://schemas.microsoft.com/office/drawing/2014/main" id="{96D94FE1-DC4C-A597-7B65-DE6067184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675" y="1446059"/>
            <a:ext cx="8380650" cy="44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34F6DD2-9B4B-7A88-9C3E-BDD2C851FD99}"/>
              </a:ext>
            </a:extLst>
          </p:cNvPr>
          <p:cNvSpPr txBox="1"/>
          <p:nvPr/>
        </p:nvSpPr>
        <p:spPr>
          <a:xfrm>
            <a:off x="574040" y="1124817"/>
            <a:ext cx="8080375" cy="224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기숙사 거주자의 만족도가 향상된다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.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택배를 분실할 가능성을 줄여 택배 보관함의 신뢰성을 높이고</a:t>
            </a:r>
            <a:r>
              <a:rPr lang="en-US" altLang="ko-KR" sz="1800" dirty="0">
                <a:latin typeface="+mn-ea"/>
                <a:cs typeface="Gulim"/>
              </a:rPr>
              <a:t>,</a:t>
            </a:r>
            <a:r>
              <a:rPr lang="ko-KR" altLang="en-US" sz="1800" dirty="0">
                <a:latin typeface="+mn-ea"/>
                <a:cs typeface="Gulim"/>
              </a:rPr>
              <a:t> 물품 분실로 인한 불편함을 최소화한다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택배를 수령하는 과정을 체계화하여 택배가 분실되면 신속한 추적이 가능하다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시스템을 도입하여 택배 보관함을 효율적으로 운영한다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53C89B4-4918-CAFC-5962-F9FCB4C63A32}"/>
              </a:ext>
            </a:extLst>
          </p:cNvPr>
          <p:cNvSpPr txBox="1"/>
          <p:nvPr/>
        </p:nvSpPr>
        <p:spPr>
          <a:xfrm>
            <a:off x="574040" y="3441730"/>
            <a:ext cx="8080375" cy="15113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택배의 분실 원인을 정확히 파악할 수 있다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.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시스템의 데이터를 통해 택배를 분실한 시점을 확인할 수 있다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택배 출입 시스템은 언제 택배를 수령했는지 기록하여 책임 소재를 분명히 하고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의도적인 분실이나 실수로 인한 사고를 예방할 수 있다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https://jylim.pythonanywhere.com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https://github.com/dlawodud/parcel-access-system</a:t>
            </a:r>
            <a:endParaRPr sz="2000" dirty="0">
              <a:latin typeface="+mn-ea"/>
              <a:cs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latin typeface="Malgun Gothic"/>
                <a:cs typeface="Malgun Gothic"/>
              </a:rPr>
              <a:t>기대효과</a:t>
            </a:r>
            <a:endParaRPr lang="en-US" altLang="ko-KR" sz="20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44351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Kaggle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1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다른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객체 추적을 위한 </a:t>
            </a:r>
            <a:r>
              <a:rPr lang="en-US" altLang="ko-KR" sz="1600" dirty="0" err="1">
                <a:latin typeface="+mn-ea"/>
                <a:cs typeface="Gulim"/>
              </a:rPr>
              <a:t>ByteTrack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Restful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A377D4F-1E2B-F1F7-77C7-36C4AC19AEE6}"/>
              </a:ext>
            </a:extLst>
          </p:cNvPr>
          <p:cNvCxnSpPr/>
          <p:nvPr/>
        </p:nvCxnSpPr>
        <p:spPr>
          <a:xfrm>
            <a:off x="4724400" y="2995194"/>
            <a:ext cx="0" cy="400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0432D35-1958-D1EF-62E1-E520E6C15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73" y="4684541"/>
            <a:ext cx="759351" cy="759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5AF7C-5A98-242D-DB01-7C8B35B6A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Access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Intruder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5076151" y="609169"/>
            <a:ext cx="197073" cy="4969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43" name="그림 42" descr="상자, 카톤, 골판지, 용기이(가) 표시된 사진&#10;&#10;자동 생성된 설명">
            <a:extLst>
              <a:ext uri="{FF2B5EF4-FFF2-40B4-BE49-F238E27FC236}">
                <a16:creationId xmlns:a16="http://schemas.microsoft.com/office/drawing/2014/main" id="{2D3F90F3-3DE7-7107-50A5-BE0C92DBE5F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36" y="2988483"/>
            <a:ext cx="1145972" cy="11459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16CA1F-4D60-94C8-1118-AA87FA40F417}"/>
              </a:ext>
            </a:extLst>
          </p:cNvPr>
          <p:cNvSpPr txBox="1"/>
          <p:nvPr/>
        </p:nvSpPr>
        <p:spPr>
          <a:xfrm>
            <a:off x="5732975" y="6301148"/>
            <a:ext cx="3715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By 58pic from https://kor.pngtree.com/</a:t>
            </a:r>
            <a:endParaRPr lang="ko-KR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02FD75-E265-D34D-9F77-32935E3BD75D}"/>
              </a:ext>
            </a:extLst>
          </p:cNvPr>
          <p:cNvSpPr txBox="1"/>
          <p:nvPr/>
        </p:nvSpPr>
        <p:spPr>
          <a:xfrm>
            <a:off x="1190709" y="3542274"/>
            <a:ext cx="593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Kaggle</a:t>
            </a:r>
            <a:endParaRPr kumimoji="1" lang="ko-Kore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775970-D0B1-6144-7933-1325FC2AF446}"/>
              </a:ext>
            </a:extLst>
          </p:cNvPr>
          <p:cNvSpPr txBox="1"/>
          <p:nvPr/>
        </p:nvSpPr>
        <p:spPr>
          <a:xfrm>
            <a:off x="2835469" y="4936629"/>
            <a:ext cx="788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err="1"/>
              <a:t>ByteTrack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기숙사 택배 보관함에 보관되는 택배가 분실되는 것을 예방한다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.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택배 보관함에 택배가 출입하는 시간을 기록하여 택배를 분실할 가능성을 줄이고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관리를 체계화할 수 있다</a:t>
            </a:r>
            <a:r>
              <a:rPr lang="en-US" altLang="ko-KR" dirty="0">
                <a:latin typeface="+mn-ea"/>
                <a:cs typeface="Gulim"/>
              </a:rPr>
              <a:t>.</a:t>
            </a:r>
            <a:endParaRPr lang="ko-KR" altLang="en-US" sz="1800" dirty="0">
              <a:latin typeface="+mn-ea"/>
              <a:cs typeface="Gulim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D230F98-1D70-FB0A-8A18-F7494AC49A3F}"/>
              </a:ext>
            </a:extLst>
          </p:cNvPr>
          <p:cNvSpPr txBox="1"/>
          <p:nvPr/>
        </p:nvSpPr>
        <p:spPr>
          <a:xfrm>
            <a:off x="574039" y="2179593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택배가 분실될 경우 증거를 제공하여 추적을 용이하게 한다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.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택배가 분실되면 시스템에 기록된 출입 이력을 확인하여 해당 택배를 추적한다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  <a:endParaRPr sz="1800" dirty="0">
              <a:latin typeface="+mn-ea"/>
              <a:cs typeface="Gulim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8FA90C8-1F91-0415-6A17-A72B5DE22982}"/>
              </a:ext>
            </a:extLst>
          </p:cNvPr>
          <p:cNvSpPr txBox="1"/>
          <p:nvPr/>
        </p:nvSpPr>
        <p:spPr>
          <a:xfrm>
            <a:off x="574038" y="3234369"/>
            <a:ext cx="8080375" cy="133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택배의 출입을 시스템에 기록함으로써 택배 보관함을 관리한다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.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택배가 보관함에 들어오거나 나갈 때마다 </a:t>
            </a:r>
            <a:r>
              <a:rPr lang="ko-KR" altLang="en-US" dirty="0">
                <a:latin typeface="+mn-ea"/>
                <a:cs typeface="Gulim"/>
              </a:rPr>
              <a:t>블로그에 기록</a:t>
            </a:r>
            <a:r>
              <a:rPr lang="ko-KR" altLang="en-US" sz="1800" dirty="0">
                <a:latin typeface="+mn-ea"/>
                <a:cs typeface="Gulim"/>
              </a:rPr>
              <a:t>하여 다른 사람이 택배를 수령할 가능성을 줄이고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수령자가 택배의 상태를 확인할 수 있다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  <a:endParaRPr lang="ko-KR" altLang="en-US" sz="18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2244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기숙사 택배 보관함에 택배가 분실되면 책임 소재가 불분명하다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.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기숙사에 거주하는 학생들은 로비의 택배 보관함에서 물품을 수령한다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누구나 택배 보관함에 접근할 수 있어서 화장품이나 옷과 같은 물품을 분실할 수 있다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택배를 분실하면 누가 수령했는지 알 수 없고</a:t>
            </a:r>
            <a:r>
              <a:rPr lang="en-US" altLang="ko-KR" dirty="0">
                <a:latin typeface="+mn-ea"/>
                <a:cs typeface="Gulim"/>
              </a:rPr>
              <a:t>,</a:t>
            </a:r>
            <a:r>
              <a:rPr lang="ko-KR" altLang="en-US" dirty="0">
                <a:latin typeface="+mn-ea"/>
                <a:cs typeface="Gulim"/>
              </a:rPr>
              <a:t> 책임 소재가 불분명하여 수령자가 손해를 입을 수 있다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4BDAEC5-A767-C828-9FEA-54E91D6E64FA}"/>
              </a:ext>
            </a:extLst>
          </p:cNvPr>
          <p:cNvSpPr txBox="1"/>
          <p:nvPr/>
        </p:nvSpPr>
        <p:spPr>
          <a:xfrm>
            <a:off x="567944" y="3429000"/>
            <a:ext cx="8080375" cy="24243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택배의 출입을 기록하는 시스템이 필요하다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.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택배 수령이 지연되면 물품이 보관된 상태에서 분실될 위험이 높아진다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택배의 출입 기록이 없으면 </a:t>
            </a:r>
            <a:r>
              <a:rPr lang="ko-KR" altLang="en-US" dirty="0">
                <a:latin typeface="+mn-ea"/>
                <a:cs typeface="Gulim"/>
              </a:rPr>
              <a:t>분실된 택배를 추적하기 어렵다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택배의 출입 기록은 분실 시 증거 자료로 사용할 수 있다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시스템을 통해 분실을 예방하고</a:t>
            </a:r>
            <a:r>
              <a:rPr lang="en-US" altLang="ko-KR" dirty="0">
                <a:latin typeface="+mn-ea"/>
                <a:cs typeface="Gulim"/>
              </a:rPr>
              <a:t>, </a:t>
            </a:r>
            <a:r>
              <a:rPr lang="ko-KR" altLang="en-US" dirty="0">
                <a:latin typeface="+mn-ea"/>
                <a:cs typeface="Gulim"/>
              </a:rPr>
              <a:t>기숙사 거주자의 신뢰와 만족도를 향상시킬 수 있다</a:t>
            </a:r>
            <a:r>
              <a:rPr lang="en-US" altLang="ko-KR" dirty="0">
                <a:latin typeface="+mn-ea"/>
                <a:cs typeface="Gul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090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066612"/>
              </p:ext>
            </p:extLst>
          </p:nvPr>
        </p:nvGraphicFramePr>
        <p:xfrm>
          <a:off x="457200" y="1219200"/>
          <a:ext cx="8991600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39624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 (function: run)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Kaggle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1</a:t>
                      </a:r>
                      <a:r>
                        <a:rPr lang="ko-KR" altLang="en-US" sz="1000" dirty="0"/>
                        <a:t>가지 객체 검출 기능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 (function: run)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다른 객체로 가능한 </a:t>
                      </a:r>
                      <a:r>
                        <a:rPr lang="en" altLang="ko-KR" sz="1000" dirty="0"/>
                        <a:t>Change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changedetection.py (class: </a:t>
                      </a:r>
                      <a:r>
                        <a:rPr lang="en-US" altLang="ko-KR" sz="1000" b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ChangeDetection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Restful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changedetection.py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(class: </a:t>
                      </a:r>
                      <a:r>
                        <a:rPr lang="en-US" altLang="ko-KR" sz="1000" dirty="0" err="1"/>
                        <a:t>ChangeDetection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객체 추적을 위한 </a:t>
                      </a:r>
                      <a:r>
                        <a:rPr lang="en-US" altLang="ko-KR" sz="1000" dirty="0" err="1"/>
                        <a:t>ByteTrack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detect.py (function: run)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39624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manage.py (function: main)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view.py (class: </a:t>
                      </a:r>
                      <a:r>
                        <a:rPr lang="en-US" altLang="ko-KR" sz="1000" dirty="0" err="1"/>
                        <a:t>blogImage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Restful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view.py (function: </a:t>
                      </a:r>
                      <a:r>
                        <a:rPr lang="en-US" altLang="ko-KR" sz="1000" dirty="0" err="1"/>
                        <a:t>post_new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Restful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view.py (function: </a:t>
                      </a:r>
                      <a:r>
                        <a:rPr lang="en-US" altLang="ko-KR" sz="1000" dirty="0" err="1"/>
                        <a:t>post_list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396240">
                <a:tc rowSpan="3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ImageAdapter.java (class: </a:t>
                      </a:r>
                      <a:r>
                        <a:rPr lang="en-US" altLang="ko-KR" sz="1000" dirty="0" err="1"/>
                        <a:t>ImageAdapter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Restful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MainActivity.java (class: </a:t>
                      </a:r>
                      <a:r>
                        <a:rPr lang="en-US" altLang="ko-KR" sz="1000" dirty="0" err="1"/>
                        <a:t>MainActivity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MainActivity.java (class: </a:t>
                      </a:r>
                      <a:r>
                        <a:rPr lang="en-US" altLang="ko-KR" sz="1000" dirty="0" err="1"/>
                        <a:t>MainActivity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80791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Webcam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을 사용하여 객체를 감지한다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97975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Kaggle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1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Kaggle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훈련데이터를 사용하여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Cardboard Box 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객체 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1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가지를 검출한다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795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다른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ko-KR" altLang="en-US" sz="1200" kern="0" dirty="0">
                <a:latin typeface="+mn-ea"/>
                <a:cs typeface="Gulim"/>
              </a:rPr>
              <a:t>객체의 변화를 감지하면 </a:t>
            </a:r>
            <a:r>
              <a:rPr lang="en-US" altLang="ko-KR" sz="1200" kern="0" dirty="0">
                <a:latin typeface="+mn-ea"/>
                <a:cs typeface="Gulim"/>
              </a:rPr>
              <a:t>Image</a:t>
            </a:r>
            <a:r>
              <a:rPr lang="ko-KR" altLang="en-US" sz="1200" kern="0" dirty="0">
                <a:latin typeface="+mn-ea"/>
                <a:cs typeface="Gulim"/>
              </a:rPr>
              <a:t>를 등록한다</a:t>
            </a:r>
            <a:r>
              <a:rPr lang="en-US" altLang="ko-KR" sz="1200" kern="0" dirty="0">
                <a:latin typeface="+mn-ea"/>
                <a:cs typeface="Gulim"/>
              </a:rPr>
              <a:t>.</a:t>
            </a: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Restful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kern="0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690880" lvl="1" indent="-287655" latinLnBrk="0">
              <a:spcBef>
                <a:spcPts val="1440"/>
              </a:spcBef>
              <a:buFontTx/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kern="0" spc="-5" dirty="0">
                <a:latin typeface="+mn-ea"/>
                <a:cs typeface="Malgun Gothic"/>
              </a:rPr>
              <a:t>Post</a:t>
            </a:r>
            <a:r>
              <a:rPr lang="ko-KR" altLang="en-US" sz="1200" kern="0" spc="-5" dirty="0">
                <a:latin typeface="+mn-ea"/>
                <a:cs typeface="Malgun Gothic"/>
              </a:rPr>
              <a:t> 방식을 사용하여 </a:t>
            </a:r>
            <a:r>
              <a:rPr lang="en-US" altLang="ko-KR" sz="1200" kern="0" spc="-5" dirty="0">
                <a:latin typeface="+mn-ea"/>
                <a:cs typeface="Malgun Gothic"/>
              </a:rPr>
              <a:t>Image</a:t>
            </a:r>
            <a:r>
              <a:rPr lang="ko-KR" altLang="en-US" sz="1200" kern="0" spc="-5" dirty="0">
                <a:latin typeface="+mn-ea"/>
                <a:cs typeface="Malgun Gothic"/>
              </a:rPr>
              <a:t>를 등록한다</a:t>
            </a:r>
            <a:r>
              <a:rPr lang="en-US" altLang="ko-KR" sz="1200" kern="0" spc="-5" dirty="0">
                <a:latin typeface="+mn-ea"/>
                <a:cs typeface="Malgun Gothic"/>
              </a:rPr>
              <a:t>.</a:t>
            </a:r>
          </a:p>
        </p:txBody>
      </p:sp>
      <p:pic>
        <p:nvPicPr>
          <p:cNvPr id="8" name="그림 7" descr="스크린샷, 텍스트, 직사각형이(가) 표시된 사진&#10;&#10;자동 생성된 설명">
            <a:extLst>
              <a:ext uri="{FF2B5EF4-FFF2-40B4-BE49-F238E27FC236}">
                <a16:creationId xmlns:a16="http://schemas.microsoft.com/office/drawing/2014/main" id="{9801A732-6935-DAF7-D686-5148CE510F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9" y="2122754"/>
            <a:ext cx="3578392" cy="1901021"/>
          </a:xfrm>
          <a:prstGeom prst="rect">
            <a:avLst/>
          </a:prstGeom>
        </p:spPr>
      </p:pic>
      <p:pic>
        <p:nvPicPr>
          <p:cNvPr id="10" name="그림 9" descr="텍스트, 선반, 실내, 벽이(가) 표시된 사진&#10;&#10;자동 생성된 설명">
            <a:extLst>
              <a:ext uri="{FF2B5EF4-FFF2-40B4-BE49-F238E27FC236}">
                <a16:creationId xmlns:a16="http://schemas.microsoft.com/office/drawing/2014/main" id="{FA1AD190-2A2C-EA1A-F1DD-7B6451F5D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797" y="2122755"/>
            <a:ext cx="2534695" cy="1901021"/>
          </a:xfrm>
          <a:prstGeom prst="rect">
            <a:avLst/>
          </a:prstGeom>
        </p:spPr>
      </p:pic>
      <p:pic>
        <p:nvPicPr>
          <p:cNvPr id="12" name="그림 11" descr="텍스트, 선반, 실내, 벽이(가) 표시된 사진&#10;&#10;자동 생성된 설명">
            <a:extLst>
              <a:ext uri="{FF2B5EF4-FFF2-40B4-BE49-F238E27FC236}">
                <a16:creationId xmlns:a16="http://schemas.microsoft.com/office/drawing/2014/main" id="{46172AD5-C2D9-43F4-5832-8B2FE8EA7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07" y="4846513"/>
            <a:ext cx="2534695" cy="1901021"/>
          </a:xfrm>
          <a:prstGeom prst="rect">
            <a:avLst/>
          </a:prstGeom>
        </p:spPr>
      </p:pic>
      <p:pic>
        <p:nvPicPr>
          <p:cNvPr id="14" name="그림 13" descr="스크린샷, 직사각형, 패턴, 예술이(가) 표시된 사진&#10;&#10;자동 생성된 설명">
            <a:extLst>
              <a:ext uri="{FF2B5EF4-FFF2-40B4-BE49-F238E27FC236}">
                <a16:creationId xmlns:a16="http://schemas.microsoft.com/office/drawing/2014/main" id="{02E943D2-02F8-F3B2-0BFB-C38F51C0DF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8" y="4833688"/>
            <a:ext cx="3578392" cy="19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579646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객체 추적을 위한 </a:t>
            </a:r>
            <a:r>
              <a:rPr lang="en-US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ByteTrack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en-US" altLang="ko-KR" sz="1200" spc="-5" dirty="0" err="1">
                <a:solidFill>
                  <a:schemeClr val="tx1"/>
                </a:solidFill>
                <a:latin typeface="+mn-ea"/>
                <a:cs typeface="Malgun Gothic"/>
              </a:rPr>
              <a:t>ByteTrack</a:t>
            </a:r>
            <a:r>
              <a:rPr lang="ko-KR" altLang="en-US" sz="1200" spc="-5" dirty="0">
                <a:solidFill>
                  <a:schemeClr val="tx1"/>
                </a:solidFill>
                <a:latin typeface="+mn-ea"/>
                <a:cs typeface="Malgun Gothic"/>
              </a:rPr>
              <a:t>을 사용하여 감지한 객체를 추적한다</a:t>
            </a:r>
            <a:r>
              <a:rPr lang="en-US" altLang="ko-KR" sz="1200" spc="-5" dirty="0">
                <a:solidFill>
                  <a:schemeClr val="tx1"/>
                </a:solidFill>
                <a:latin typeface="+mn-ea"/>
                <a:cs typeface="Malgun Gothic"/>
              </a:rPr>
              <a:t>.</a:t>
            </a:r>
          </a:p>
        </p:txBody>
      </p:sp>
      <p:pic>
        <p:nvPicPr>
          <p:cNvPr id="5" name="그림 4" descr="텍스트, 선반, 실내, 벽이(가) 표시된 사진&#10;&#10;자동 생성된 설명">
            <a:extLst>
              <a:ext uri="{FF2B5EF4-FFF2-40B4-BE49-F238E27FC236}">
                <a16:creationId xmlns:a16="http://schemas.microsoft.com/office/drawing/2014/main" id="{B3A903B4-2AF0-81AF-4912-431725214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32" y="1827168"/>
            <a:ext cx="2300017" cy="1725013"/>
          </a:xfrm>
          <a:prstGeom prst="rect">
            <a:avLst/>
          </a:prstGeom>
        </p:spPr>
      </p:pic>
      <p:pic>
        <p:nvPicPr>
          <p:cNvPr id="7" name="그림 6" descr="텍스트, 선반, 실내, 벽이(가) 표시된 사진&#10;&#10;자동 생성된 설명">
            <a:extLst>
              <a:ext uri="{FF2B5EF4-FFF2-40B4-BE49-F238E27FC236}">
                <a16:creationId xmlns:a16="http://schemas.microsoft.com/office/drawing/2014/main" id="{ED2E3128-52D3-CCAD-8E8C-452EE256A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849" y="1827168"/>
            <a:ext cx="2300018" cy="1725014"/>
          </a:xfrm>
          <a:prstGeom prst="rect">
            <a:avLst/>
          </a:prstGeom>
        </p:spPr>
      </p:pic>
      <p:pic>
        <p:nvPicPr>
          <p:cNvPr id="9" name="그림 8" descr="텍스트, 실내, 선반, 벽이(가) 표시된 사진&#10;&#10;자동 생성된 설명">
            <a:extLst>
              <a:ext uri="{FF2B5EF4-FFF2-40B4-BE49-F238E27FC236}">
                <a16:creationId xmlns:a16="http://schemas.microsoft.com/office/drawing/2014/main" id="{E3234048-6E48-2FAE-218E-8A748287C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866" y="1827168"/>
            <a:ext cx="2300018" cy="1725014"/>
          </a:xfrm>
          <a:prstGeom prst="rect">
            <a:avLst/>
          </a:prstGeom>
        </p:spPr>
      </p:pic>
      <p:pic>
        <p:nvPicPr>
          <p:cNvPr id="11" name="그림 10" descr="텍스트, 실내, 선반, 책장이(가) 표시된 사진&#10;&#10;자동 생성된 설명">
            <a:extLst>
              <a:ext uri="{FF2B5EF4-FFF2-40B4-BE49-F238E27FC236}">
                <a16:creationId xmlns:a16="http://schemas.microsoft.com/office/drawing/2014/main" id="{67043816-52F6-7A39-B38D-68ED58853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71" y="3550998"/>
            <a:ext cx="2296860" cy="1722645"/>
          </a:xfrm>
          <a:prstGeom prst="rect">
            <a:avLst/>
          </a:prstGeom>
        </p:spPr>
      </p:pic>
      <p:pic>
        <p:nvPicPr>
          <p:cNvPr id="13" name="그림 12" descr="텍스트, 실내, 선반, 벽이(가) 표시된 사진&#10;&#10;자동 생성된 설명">
            <a:extLst>
              <a:ext uri="{FF2B5EF4-FFF2-40B4-BE49-F238E27FC236}">
                <a16:creationId xmlns:a16="http://schemas.microsoft.com/office/drawing/2014/main" id="{9E83F692-C12A-78E2-ADAC-4FD8EE3DF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412" y="3550998"/>
            <a:ext cx="2300018" cy="1725014"/>
          </a:xfrm>
          <a:prstGeom prst="rect">
            <a:avLst/>
          </a:prstGeom>
        </p:spPr>
      </p:pic>
      <p:pic>
        <p:nvPicPr>
          <p:cNvPr id="15" name="그림 14" descr="텍스트, 선반, 실내, 벽이(가) 표시된 사진&#10;&#10;자동 생성된 설명">
            <a:extLst>
              <a:ext uri="{FF2B5EF4-FFF2-40B4-BE49-F238E27FC236}">
                <a16:creationId xmlns:a16="http://schemas.microsoft.com/office/drawing/2014/main" id="{6DF71008-FFE2-4272-8BF9-CF528A50C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48" y="3550406"/>
            <a:ext cx="2300018" cy="17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4740</TotalTime>
  <Words>1315</Words>
  <Application>Microsoft Office PowerPoint</Application>
  <PresentationFormat>A4 용지(210x297mm)</PresentationFormat>
  <Paragraphs>201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맑은 고딕</vt:lpstr>
      <vt:lpstr>맑은 고딕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- 3. Client System(Android, Java기반, 개별 제안)</vt:lpstr>
      <vt:lpstr>사용자 시나리오(Ui 구성)</vt:lpstr>
      <vt:lpstr>개발과정의 이슈</vt:lpstr>
      <vt:lpstr>데모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임재영</cp:lastModifiedBy>
  <cp:revision>119</cp:revision>
  <dcterms:created xsi:type="dcterms:W3CDTF">2020-06-08T19:34:44Z</dcterms:created>
  <dcterms:modified xsi:type="dcterms:W3CDTF">2024-12-17T14:26:59Z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